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56" r:id="rId2"/>
    <p:sldId id="262" r:id="rId3"/>
    <p:sldId id="263" r:id="rId4"/>
    <p:sldId id="264" r:id="rId5"/>
    <p:sldId id="265" r:id="rId6"/>
    <p:sldId id="266" r:id="rId7"/>
    <p:sldId id="272" r:id="rId8"/>
    <p:sldId id="268" r:id="rId9"/>
    <p:sldId id="271" r:id="rId10"/>
    <p:sldId id="270" r:id="rId11"/>
    <p:sldId id="269" r:id="rId12"/>
    <p:sldId id="276" r:id="rId13"/>
    <p:sldId id="275" r:id="rId14"/>
    <p:sldId id="274" r:id="rId15"/>
    <p:sldId id="273" r:id="rId16"/>
    <p:sldId id="280" r:id="rId17"/>
    <p:sldId id="279" r:id="rId18"/>
    <p:sldId id="278" r:id="rId19"/>
    <p:sldId id="277" r:id="rId20"/>
    <p:sldId id="283" r:id="rId21"/>
    <p:sldId id="282" r:id="rId22"/>
    <p:sldId id="281" r:id="rId23"/>
    <p:sldId id="284" r:id="rId24"/>
  </p:sldIdLst>
  <p:sldSz cx="9144000" cy="6858000" type="screen4x3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Styl jasny 1 — Ak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Styl jasny 1 — Ak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D27102A9-8310-4765-A935-A1911B00CA55}" styleName="Styl jasny 1 — Ak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Styl jasny 1 — Ak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Bez stylu, siatka tabeli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5D528F-DD75-42FC-B8E4-9C0CBCFC2644}" type="datetimeFigureOut">
              <a:rPr lang="pl-PL" smtClean="0"/>
              <a:t>27.02.2019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DB6319-34F5-4867-A63D-079E2BFA2C91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87589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3119E0-58A8-4252-BCD5-664CA9C3ADFA}" type="datetimeFigureOut">
              <a:rPr lang="pl-PL" smtClean="0"/>
              <a:t>27.02.2019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02219-3DFB-4AAA-A88D-C4E2438C1C58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78129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02219-3DFB-4AAA-A88D-C4E2438C1C58}" type="slidenum">
              <a:rPr lang="pl-PL" smtClean="0"/>
              <a:t>16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684633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8E6F-538D-494B-AC64-29495A47612A}" type="datetimeFigureOut">
              <a:rPr lang="pl-PL" smtClean="0"/>
              <a:t>27.02.2019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43F-EEBC-48C2-B8C5-10F9A02B82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8E6F-538D-494B-AC64-29495A47612A}" type="datetimeFigureOut">
              <a:rPr lang="pl-PL" smtClean="0"/>
              <a:t>27.02.2019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43F-EEBC-48C2-B8C5-10F9A02B82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8E6F-538D-494B-AC64-29495A47612A}" type="datetimeFigureOut">
              <a:rPr lang="pl-PL" smtClean="0"/>
              <a:t>27.02.2019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43F-EEBC-48C2-B8C5-10F9A02B82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8E6F-538D-494B-AC64-29495A47612A}" type="datetimeFigureOut">
              <a:rPr lang="pl-PL" smtClean="0"/>
              <a:t>27.02.2019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43F-EEBC-48C2-B8C5-10F9A02B82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8E6F-538D-494B-AC64-29495A47612A}" type="datetimeFigureOut">
              <a:rPr lang="pl-PL" smtClean="0"/>
              <a:t>27.02.2019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43F-EEBC-48C2-B8C5-10F9A02B82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8E6F-538D-494B-AC64-29495A47612A}" type="datetimeFigureOut">
              <a:rPr lang="pl-PL" smtClean="0"/>
              <a:t>27.02.2019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43F-EEBC-48C2-B8C5-10F9A02B82A8}" type="slidenum">
              <a:rPr lang="pl-PL" smtClean="0"/>
              <a:t>‹#›</a:t>
            </a:fld>
            <a:endParaRPr lang="pl-PL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8E6F-538D-494B-AC64-29495A47612A}" type="datetimeFigureOut">
              <a:rPr lang="pl-PL" smtClean="0"/>
              <a:t>27.02.2019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43F-EEBC-48C2-B8C5-10F9A02B82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8E6F-538D-494B-AC64-29495A47612A}" type="datetimeFigureOut">
              <a:rPr lang="pl-PL" smtClean="0"/>
              <a:t>27.02.2019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43F-EEBC-48C2-B8C5-10F9A02B82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8E6F-538D-494B-AC64-29495A47612A}" type="datetimeFigureOut">
              <a:rPr lang="pl-PL" smtClean="0"/>
              <a:t>27.02.2019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43F-EEBC-48C2-B8C5-10F9A02B82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8E6F-538D-494B-AC64-29495A47612A}" type="datetimeFigureOut">
              <a:rPr lang="pl-PL" smtClean="0"/>
              <a:t>27.02.2019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71D43F-EEBC-48C2-B8C5-10F9A02B82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968E6F-538D-494B-AC64-29495A47612A}" type="datetimeFigureOut">
              <a:rPr lang="pl-PL" smtClean="0"/>
              <a:t>27.02.2019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71D43F-EEBC-48C2-B8C5-10F9A02B82A8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F8968E6F-538D-494B-AC64-29495A47612A}" type="datetimeFigureOut">
              <a:rPr lang="pl-PL" smtClean="0"/>
              <a:t>27.02.2019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71D43F-EEBC-48C2-B8C5-10F9A02B82A8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rlgd-pb.pl/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rlgd-pb.pl/files/2018/Rozporzadzenie%20Ministra%20Gosp.%20Morskiej%20z%2027%20lipca%202018%20r.%20zmieniajace.pdf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dziennikustaw.gov.pl/DU/2016/1435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dziennikustaw.gov.pl/DU/2016/1435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dziennikustaw.gov.pl/DU/2016/1435" TargetMode="Externa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rlgd-pb.pl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rlgd-pb.pl/files/2018/Rozporzadzenie%20Ministra%20Gosp.%20Morskiej%20z%2027%20lipca%202018%20r.%20zmieniajace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07704" y="2564904"/>
            <a:ext cx="7242937" cy="3600400"/>
          </a:xfrm>
        </p:spPr>
        <p:txBody>
          <a:bodyPr>
            <a:normAutofit fontScale="90000"/>
          </a:bodyPr>
          <a:lstStyle/>
          <a:p>
            <a:pPr algn="ctr"/>
            <a:r>
              <a:rPr lang="pl-PL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Rybacka Lokalna </a:t>
            </a:r>
            <a:br>
              <a:rPr lang="pl-PL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Grupa Działania „Pojezierze Bytowskie”</a:t>
            </a:r>
            <a:br>
              <a:rPr lang="pl-PL" sz="4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77-116 Czarna Dąbrówka Łupawsko 12</a:t>
            </a:r>
            <a:br>
              <a:rPr lang="pl-PL" sz="27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000" b="1" cap="none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www.rlgd-pb.pl</a:t>
            </a:r>
            <a:br>
              <a:rPr lang="pl-PL" sz="4000" b="1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000" b="1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tel. 59 822 12 50 </a:t>
            </a:r>
            <a:br>
              <a:rPr lang="pl-PL" sz="4000" b="1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4000" b="1" cap="none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e-mail: biuro@rlgd-pb.pl</a:t>
            </a:r>
            <a:endParaRPr lang="pl-PL" sz="40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Biuro\Desktop\logo-rlgd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564904"/>
            <a:ext cx="1440160" cy="1195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0729B63-AB82-4CB6-B06A-D69A00830D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823" y="652852"/>
            <a:ext cx="4007810" cy="129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2">
            <a:extLst>
              <a:ext uri="{FF2B5EF4-FFF2-40B4-BE49-F238E27FC236}">
                <a16:creationId xmlns:a16="http://schemas.microsoft.com/office/drawing/2014/main" id="{DA20A59F-4FCC-46F4-9C7F-2BBD22FE73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1960" y="708728"/>
            <a:ext cx="4680520" cy="1180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564396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CDDC9D9-A966-4634-B3BE-07387F98E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365760"/>
            <a:ext cx="6364188" cy="548640"/>
          </a:xfrm>
        </p:spPr>
        <p:txBody>
          <a:bodyPr/>
          <a:lstStyle/>
          <a:p>
            <a:r>
              <a:rPr lang="pl-PL" b="1" cap="none" dirty="0">
                <a:latin typeface="Arial" panose="020B0604020202020204" pitchFamily="34" charset="0"/>
                <a:cs typeface="Arial" panose="020B0604020202020204" pitchFamily="34" charset="0"/>
              </a:rPr>
              <a:t>Przedsięwzięcie 1.1.2.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C88A961-3D89-425D-8042-426B688EE6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499572"/>
            <a:ext cx="8208912" cy="4992668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Wnioskowana kwota pomocy na realizację operacji mieści się w limicie środków finansowych na jednego wnioskodawcę, który w ramach realizacji Programu wynosi 300 000 zł w okresie realizacji Programu.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Wniosek osiągnął minimalny próg punktowy, aby projekt mógł być rozpatrywany, tj. uzyskał minimum 30% maksymalnej liczby możliwych do uzyskania punktów pod kątem lokalnych kryteriów wyboru (tj. 15 pkt.).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Realizacja operacji przyczyni się do realizacji celów ogólnych i szczegółowych LSR, przez osiąganie zaplanowanych dla danego zakresu wsparcia wskaźników.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Podmiot ubiegający się o wsparcie spełnia warunki w zakresie określonym w § 5 p.2 lit. a-b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Rozporządzenia Ministra Gospodarki Morskiej i Żeglugi Śródlądowej z dnia 27 lipca 2018 r. zmieniającego Rozporządzenie w sprawie szczegółowych warunków i trybu przyznawania, wypłaty i zwrotu pomocy finansowej na realizację operacji w ramach działań wsparcie przygotowawcze i realizacja lokalnych strategii rozwoju kierowanych przez społeczność, w tym koszty bieżące i aktywizacja, objętych Priorytetem 4. Zwiększenie zatrudnienia i spójności terytorialnej, zawartym w Programie Operacyjnym „Rybactwo i Morze”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Wnioskodawca złożył wszystkie obligatoryjne dokumenty zgodnie z „Wykazem dokumentów umożliwiających dokonanie oceny i wyboru operacji przez RLGD”, które należy dołączyć do wniosku o dofinansowanie.</a:t>
            </a:r>
          </a:p>
          <a:p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E56937C3-A300-458E-B031-EBE04496CE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7018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CB5A9C6-D2BD-4691-A16E-44FDEE792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752" y="365760"/>
            <a:ext cx="6004148" cy="54864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2FE435E-BC05-47A5-AFAD-E916FBB45A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138" y="1484784"/>
            <a:ext cx="8471724" cy="5112568"/>
          </a:xfrm>
        </p:spPr>
        <p:txBody>
          <a:bodyPr>
            <a:normAutofit fontScale="92500" lnSpcReduction="10000"/>
          </a:bodyPr>
          <a:lstStyle/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Przedsięwzięcie 1.2.1. </a:t>
            </a:r>
          </a:p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Wspieranie produktów i usług sektora rybactwa i akwakultury powstających na terenie LGD (w tym m.in. publikacje, marketing, sprzedaż bezpośrednia) poprzez tworzenie lub rozwój łańcucha dostaw</a:t>
            </a:r>
          </a:p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Uprawnieni Wnioskodawcy: </a:t>
            </a:r>
            <a:r>
              <a:rPr lang="pl-PL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przedsiębiorstwo wykonujące działalność w sektorze rybactwa lub osoby fizyczne wykonujące działalność w sektorze rybactwa</a:t>
            </a:r>
          </a:p>
          <a:p>
            <a:pPr algn="ctr"/>
            <a:r>
              <a:rPr lang="pl-PL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Planowany limit środków na konkurs: 661 527,00 zł</a:t>
            </a:r>
          </a:p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Maksymalna kwota dofinansowania: </a:t>
            </a:r>
          </a:p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300 000,00 zł na jednego wnioskodawcę.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Intensywność wsparcia: do 50% kosztów kwalifikowalnych.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Maksymalny czas realizacji projektu: 18 miesięcy.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Forma wsparcia: dofinansowanie.</a:t>
            </a:r>
          </a:p>
          <a:p>
            <a:endParaRPr lang="pl-PL" dirty="0"/>
          </a:p>
          <a:p>
            <a:endParaRPr lang="pl-PL" dirty="0"/>
          </a:p>
        </p:txBody>
      </p:sp>
      <p:pic>
        <p:nvPicPr>
          <p:cNvPr id="6" name="Picture 2" descr="C:\Users\Biuro\Desktop\logo-rlgd.png">
            <a:extLst>
              <a:ext uri="{FF2B5EF4-FFF2-40B4-BE49-F238E27FC236}">
                <a16:creationId xmlns:a16="http://schemas.microsoft.com/office/drawing/2014/main" id="{91E4D30C-01DB-4A8A-9048-A1F879EFEA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59202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F26DF1C-875C-404D-81DB-85762517A3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563073"/>
            <a:ext cx="6148164" cy="548640"/>
          </a:xfrm>
        </p:spPr>
        <p:txBody>
          <a:bodyPr/>
          <a:lstStyle/>
          <a:p>
            <a:r>
              <a:rPr lang="pl-PL" b="1" cap="none" dirty="0">
                <a:latin typeface="Arial" panose="020B0604020202020204" pitchFamily="34" charset="0"/>
                <a:cs typeface="Arial" panose="020B0604020202020204" pitchFamily="34" charset="0"/>
              </a:rPr>
              <a:t>Przedsięwzięcie 1.2.1.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D035805-EE9A-42C7-974D-7BF4DC5BC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138" y="1431297"/>
            <a:ext cx="8556342" cy="5208692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Przedsięwzięcie musi przyczyniać się do realizacji wskaźników:</a:t>
            </a:r>
          </a:p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(Wnioskodawca musi osiągnąć co najmniej jeden wskaźnik produktu oraz co najmniej jeden wskaźnik rezultatu):</a:t>
            </a:r>
          </a:p>
          <a:p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Rezultatu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Liczba utworzonych miejsc pracy (ogółem);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Liczba utrzymanych miejsc pracy (ogółem);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Liczba uczestników działań informacyjnych i promocyjnych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Liczba uczestników imprez, wydarzeń związanych z promocją i kulturą; </a:t>
            </a:r>
            <a:endParaRPr lang="pl-PL" sz="2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 oraz</a:t>
            </a:r>
          </a:p>
          <a:p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Produktu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Liczba publikacji, kampanii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Udział w targach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Liczba wyposażonych przedsiębiorstw w sprzęt ułatwiający/zapewniający możliwość rozwoju w łańcuchu dostaw produktów rybackich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Liczba operacji ukierunkowanych na innowacje</a:t>
            </a:r>
          </a:p>
          <a:p>
            <a:pPr>
              <a:buFont typeface="Wingdings" panose="05000000000000000000" pitchFamily="2" charset="2"/>
              <a:buChar char="Ø"/>
            </a:pPr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932BF813-908D-4F5C-A2A8-C2D7EB3590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741610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101674C-D2A5-44BC-999E-2E47901810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1760" y="365760"/>
            <a:ext cx="5932140" cy="548640"/>
          </a:xfrm>
        </p:spPr>
        <p:txBody>
          <a:bodyPr/>
          <a:lstStyle/>
          <a:p>
            <a:r>
              <a:rPr lang="pl-PL" b="1" cap="none" dirty="0">
                <a:latin typeface="Arial" panose="020B0604020202020204" pitchFamily="34" charset="0"/>
                <a:cs typeface="Arial" panose="020B0604020202020204" pitchFamily="34" charset="0"/>
              </a:rPr>
              <a:t>Przedsięwzięcie 1.2.1.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614979C-5384-4E55-995C-F8846C6288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138" y="1340768"/>
            <a:ext cx="8424936" cy="5208692"/>
          </a:xfrm>
        </p:spPr>
        <p:txBody>
          <a:bodyPr>
            <a:normAutofit fontScale="85000" lnSpcReduction="10000"/>
          </a:bodyPr>
          <a:lstStyle/>
          <a:p>
            <a:pPr marL="0" indent="0"/>
            <a:r>
              <a:rPr lang="pl-PL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Warunki otrzymania wsparcia: do otrzymania wsparcia kwalifikuje się wnioskodawca, który: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Złożył wniosek w miejscu i terminie wskazanym w ogłoszeniu.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Wniosek jest zgodny z zakresem tematycznym, który został wskazany w ogłoszeniu o naborze.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Wniosek wykazuje zgodność kryteriami zgodności operacji zawartymi w Lokalnej Strategii Rozwoju dla działania.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Operacja jest zgodna z Programem Operacyjnym Rybactwo i Morze 2014-2020 - Operacja przyczyni się do osiągnięcia celu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Podnoszenie wartości produktów, tworzenie miejsc pracy, zachęcanie młodych ludzi i propagowanie innowacji na wszystkich etapach łańcucha dostaw produktów w sektorze rybołówstwa i akwakultury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Programu Operacyjnego Rybactwo i Morze 2014-2020.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Lokalizacja operacji znajduje się na obszarze gmin objętych LSR (z wyłączeniem projektów promocyjnych i edukacyjnych): Borzytuchom, Bytów, Czarna Dąbrówka, Dębnica Kaszubska, Kołczygłowy, Miastko, Parchowo, Potęgowo, Studzienice, Trzebielino, Tuchomie.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Operacja kwalifikująca się do uzyskania wsparcia: w ramach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Przedsięwzięcia 1.2.1. Wspieranie produktów i usług sektora rybactwa i akwakultury powstających na terenie LGD (w tym m.in.. publikacje, marketing, sprzedaż bezpośrednia) poprzez tworzenie lub rozwój łańcucha dostaw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kwalifikuje się operacja, która zakłada utworzenie lub utrzymanie przez co najmniej 3 lata od dnia wypłaty płatności końcowej co najmniej jednego miejsca pracy w przeliczeniu na pełne etaty i jest to uzasadnione zakresem realizacji operacji, a osoba, dla której zostanie utworzone to miejsce pracy, zostanie zatrudniona na podstawie umowy o pracę lub spółdzielczej umowy o pracę lub podejmie działalność gospodarczą we własnym imieniu w rozumieniu przepisów o swobodzie działalności gospodarczej.</a:t>
            </a:r>
          </a:p>
          <a:p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2932A268-A3D1-465A-AE0A-187DC63CF5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701325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7E2471E-AE9A-4188-8A4D-19A601AA6A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542432"/>
            <a:ext cx="6004148" cy="548640"/>
          </a:xfrm>
        </p:spPr>
        <p:txBody>
          <a:bodyPr/>
          <a:lstStyle/>
          <a:p>
            <a:r>
              <a:rPr lang="pl-PL" b="1" cap="none" dirty="0">
                <a:latin typeface="Arial" panose="020B0604020202020204" pitchFamily="34" charset="0"/>
                <a:cs typeface="Arial" panose="020B0604020202020204" pitchFamily="34" charset="0"/>
              </a:rPr>
              <a:t>Przedsięwzięcie 1.2.1.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2E4DF13-0EA2-4410-8ED6-39F55363AE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5570" y="1383088"/>
            <a:ext cx="8568952" cy="520869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Wnioskowana kwota pomocy na realizację operacji mieści się w limicie środków finansowych na jednego wnioskodawcę, który w ramach realizacji Programu wynosi 300 000 zł na jednego beneficjenta w okresie realizacji Programu.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Wniosek osiągnął minimalny próg punktowy, aby projekt mógł być rozpatrywany, tj. uzyskał minimum 30% maksymalnej liczby możliwych do uzyskania punktów pod kątem lokalnych kryteriów wyboru (tj. 15 pkt.).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Realizacja operacji przyczyni się do realizacji celów ogólnych i szczegółowych LSR, przez osiąganie zaplanowanych dla danego zakresu wsparcia wskaźników.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Podmiot ubiegający się o wsparcie spełnia warunki w zakresie określonym w § 4 ust. 1 lit. a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Rozporządzenia Ministra Gospodarki Morskiej i Żeglugi Śródlądowej w sprawie szczegółowych warunków i trybu przyznawania, wypłaty i zwrotu pomocy finansowej na realizację operacji w ramach działań wsparcie przygotowawcze i realizacja lokalnych strategii rozwoju kierowanych przez społeczność, w tym koszty bieżące i aktywizacja, objętych Priorytetem 4. Zwiększenie zatrudnienia i spójności terytorialnej, zawartym w Programie Operacyjnym „Rybactwo i Morze”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Wnioskodawca złożył wszystkie obligatoryjne dokumenty zgodnie z „Wykazem dokumentów umożliwiających dokonanie oceny i wyboru operacji przez RLGD, które należy dołączyć do wniosku o dofinansowanie.</a:t>
            </a:r>
          </a:p>
          <a:p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B918BF81-84B4-4496-9A13-EC670DD69E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74763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A0BEAE2-0BF0-45F7-B279-15EED2BD4B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9752" y="527827"/>
            <a:ext cx="5140052" cy="54864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0E80C0D-0817-4109-8FAE-AFECAE80A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530" y="1340768"/>
            <a:ext cx="7520940" cy="5184576"/>
          </a:xfrm>
        </p:spPr>
        <p:txBody>
          <a:bodyPr>
            <a:normAutofit fontScale="92500" lnSpcReduction="20000"/>
          </a:bodyPr>
          <a:lstStyle/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Przedsięwzięcie 1.2.2. </a:t>
            </a: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Wspieranie innowacyjnych działań młodych ludzi mających na celu usprawnienie lub modernizację łańcucha dostaw produktów sektora rybactwa i akwakultury </a:t>
            </a:r>
          </a:p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Uprawnieni Wnioskodawcy: </a:t>
            </a:r>
            <a:r>
              <a:rPr lang="pl-PL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przedsiębiorstwo wykonujące działalność w sektorze rybactwa lub osoby fizyczne wykonujące działalność w sektorze rybactwa</a:t>
            </a:r>
          </a:p>
          <a:p>
            <a:pPr algn="ctr"/>
            <a:r>
              <a:rPr lang="pl-PL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WNIOSKODAWCĄ MOŻE BYĆ OSOBA, </a:t>
            </a:r>
          </a:p>
          <a:p>
            <a:pPr algn="ctr"/>
            <a:r>
              <a:rPr lang="pl-PL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KTÓRA NIE UKOŃCZYŁA 40 LAT !!!</a:t>
            </a:r>
          </a:p>
          <a:p>
            <a:pPr algn="ctr"/>
            <a:r>
              <a:rPr lang="pl-PL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Planowany limit środków na konkurs: 878 940,00 zł</a:t>
            </a:r>
          </a:p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Maksymalna kwota dofinansowania: </a:t>
            </a:r>
          </a:p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300 000,00 zł na jednego wnioskodawcę.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Intensywność wsparcia: do 50% kosztów kwalifikowalnych.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Maksymalny czas realizacji projektu: 18 miesięcy.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Forma wsparcia: dofinansowanie.</a:t>
            </a:r>
          </a:p>
          <a:p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02672CCB-23A6-439E-9292-75AF8B0805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84389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11EFA3B-BF9A-475D-8137-15EDDD8AC9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666962"/>
            <a:ext cx="6120680" cy="548640"/>
          </a:xfrm>
        </p:spPr>
        <p:txBody>
          <a:bodyPr/>
          <a:lstStyle/>
          <a:p>
            <a:r>
              <a:rPr lang="pl-PL" b="1" cap="none" dirty="0">
                <a:latin typeface="Arial" panose="020B0604020202020204" pitchFamily="34" charset="0"/>
                <a:cs typeface="Arial" panose="020B0604020202020204" pitchFamily="34" charset="0"/>
              </a:rPr>
              <a:t>Przedsięwzięcie 1.2.2.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2A33F18-740A-4811-BF69-A9492D8B31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639075"/>
            <a:ext cx="8568952" cy="4814261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Przedsięwzięcie musi przyczyniać się do realizacji wskaźników:</a:t>
            </a:r>
          </a:p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(Wnioskodawca musi osiągnąć co najmniej jeden wskaźnik produktu oraz co najmniej jeden wskaźnik rezultatu):</a:t>
            </a:r>
          </a:p>
          <a:p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Rezultatu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Liczba utworzonych miejsc pracy (ogółem);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Liczba utrzymanych miejsc pracy (ogółem);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Liczba uczestników działań informacyjnych i promocyjnych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Liczba uczestników imprez, wydarzeń związanych z promocją i kulturą; </a:t>
            </a: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 oraz</a:t>
            </a:r>
          </a:p>
          <a:p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Produktu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Liczba przedsiębiorstw z usprawnioną lub zmodernizowaną produkcją</a:t>
            </a:r>
          </a:p>
          <a:p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EE32EC44-7583-487A-9578-9687D32719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80424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6FED2BE-400F-4833-BB5C-4B949C00D9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736" y="487941"/>
            <a:ext cx="5788124" cy="548640"/>
          </a:xfrm>
        </p:spPr>
        <p:txBody>
          <a:bodyPr/>
          <a:lstStyle/>
          <a:p>
            <a:r>
              <a:rPr lang="pl-PL" b="1" cap="none" dirty="0">
                <a:latin typeface="Arial" panose="020B0604020202020204" pitchFamily="34" charset="0"/>
                <a:cs typeface="Arial" panose="020B0604020202020204" pitchFamily="34" charset="0"/>
              </a:rPr>
              <a:t>Przedsięwzięcie 1.2.2.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B7143DD5-D885-4078-B9B6-76D64E0BC8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604764"/>
            <a:ext cx="8424936" cy="5280700"/>
          </a:xfrm>
        </p:spPr>
        <p:txBody>
          <a:bodyPr>
            <a:normAutofit fontScale="92500" lnSpcReduction="20000"/>
          </a:bodyPr>
          <a:lstStyle/>
          <a:p>
            <a:pPr marL="0" indent="0"/>
            <a:r>
              <a:rPr lang="pl-PL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Warunki otrzymania wsparcia: do otrzymania wsparcia kwalifikuje się wnioskodawca, który: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Złożył wniosek w miejscu i terminie wskazanym w ogłoszeniu.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Wniosek jest zgodny z zakresem tematycznym, który został wskazany w ogłoszeniu o naborze.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Wniosek wykazuje zgodność kryteriami zgodności operacji zawartymi w Lokalnej Strategii Rozwoju dla działania.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Operacja jest zgodna z Programem Operacyjnym Rybactwo i Morze 2014-2020 - Operacja przyczyni się do osiągnięcia celu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Podnoszenie wartości produktów, tworzenie miejsc pracy, zachęcanie młodych ludzi i propagowanie innowacji na wszystkich etapach łańcucha dostaw produktów w sektorze rybołówstwa i akwakultury Programu Operacyjnego Rybactwo i Morze 2014-2020.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Lokalizacja operacji znajduje się na obszarze gmin objętych LSR (z wyłączeniem projektów promocyjnych i edukacyjnych): Borzytuchom, Bytów, Czarna Dąbrówka, Dębnica Kaszubska, Kołczygłowy, Miastko, Parchowo, Potęgowo, Studzienice, Trzebielino, Tuchomie.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Operacja kwalifikująca się do uzyskania wsparcia: w ramach Przedsięwzięcia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1.1.2. Wspieranie innowacyjnych działań młodych ludzi mających na celu usprawnienie lub modernizację łańcucha dostaw produktów sektora rybactwa i akwakultury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kwalifikuje się operacja, która zakłada utworzenie lub utrzymanie przez co najmniej 3 lata od dnia wypłaty płatności końcowej co najmniej jednego miejsca pracy w przeliczeniu na pełne etaty  i jest to uzasadnione zakresem realizacji operacji, a osoba, dla której zostanie utworzone to miejsce pracy, zostanie zatrudniona na podstawie umowy o pracę lub spółdzielczej umowy o pracę lub podejmie działalność gospodarczą we własnym imieniu w rozumieniu przepisów o swobodzie działalności gospodarczej</a:t>
            </a:r>
          </a:p>
          <a:p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EAB77FAC-1B96-4C56-A80B-9171798575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693777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6AC301F-A331-4C5D-8501-DCB236C6D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704" y="487941"/>
            <a:ext cx="5788124" cy="548640"/>
          </a:xfrm>
        </p:spPr>
        <p:txBody>
          <a:bodyPr/>
          <a:lstStyle/>
          <a:p>
            <a:r>
              <a:rPr lang="pl-PL" b="1" cap="none" dirty="0">
                <a:latin typeface="Arial" panose="020B0604020202020204" pitchFamily="34" charset="0"/>
                <a:cs typeface="Arial" panose="020B0604020202020204" pitchFamily="34" charset="0"/>
              </a:rPr>
              <a:t>Przedsięwzięcie 1.2.2.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E864890-75BA-4B91-BE8A-957F28721E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540" y="1355556"/>
            <a:ext cx="8280920" cy="5136684"/>
          </a:xfrm>
        </p:spPr>
        <p:txBody>
          <a:bodyPr>
            <a:normAutofit lnSpcReduction="1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Wnioskowana kwota pomocy na realizację operacji mieści się w limicie środków finansowych na jednego wnioskodawcę, który w ramach realizacji Programu wynosi 300 000 zł na jednego wnioskodawcę w okresie realizacji Programu.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Wniosek osiągnął minimalny próg punktowy, aby projekt mógł być rozpatrywany, tj. uzyskał minimum 30% maksymalnej liczby możliwych do uzyskania punktów pod kątem lokalnych kryteriów wyboru (tj. 15 pkt.).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Realizacja operacji przyczyni się do realizacji celów ogólnych i szczegółowych LSR, przez osiąganie zaplanowanych dla danego zakresu wsparcia wskaźników.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Podmiot ubiegający się o wsparcie spełnia warunki w zakresie określonym w § 4 p. 2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Rozporządzenia Ministra Gospodarki Morskiej i Żeglugi Śródlądowej w sprawie szczegółowych warunków i trybu przyznawania, wypłaty i zwrotu pomocy finansowej na realizację operacji w ramach działań wsparcie przygotowawcze i realizacja lokalnych strategii rozwoju kierowanych przez społeczność, w tym koszty bieżące i aktywizacja, objętych Priorytetem 4. Zwiększenie zatrudnienia i spójności terytorialnej, zawartym w Programie Operacyjnym „Rybactwo i Morze”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Wnioskodawca złożył wszystkie obligatoryjne dokumenty zgodnie z „Wykazem dokumentów umożliwiających dokonanie oceny i wyboru operacji przez RLGD, które należy dołączyć do wniosku o dofinansowanie.</a:t>
            </a:r>
          </a:p>
          <a:p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C78BA0F0-184C-4E08-8D8E-30244B97AD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8919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421E783-2275-4749-9E83-97C1745AF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5736" y="692696"/>
            <a:ext cx="5788124" cy="54864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23FEE07-40F2-4508-8C4E-C07C20490A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556792"/>
            <a:ext cx="8280920" cy="4824536"/>
          </a:xfrm>
        </p:spPr>
        <p:txBody>
          <a:bodyPr>
            <a:normAutofit fontScale="70000" lnSpcReduction="20000"/>
          </a:bodyPr>
          <a:lstStyle/>
          <a:p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Przedsięwzięcie 2.1.1. </a:t>
            </a:r>
          </a:p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Działania na rzecz ochrony, poprawy i odnowy środowiska i jego elementów w tym: restytucja cennych przyrodniczo gatunków, czynna ochrona przyrody ze szczególnym uwzględnieniem ochrony rzek i jezior, przeciwdziałanie kłusownictwu wodnemu lub podejmowanie działań na rzecz ograniczenia negatywnych skutków zmian klimatycznych, tworzenie i rozwijanie instalacji odnawialnych źródeł energii, w rozumieniu przepisów o odnawialnych źródłach energii;</a:t>
            </a:r>
          </a:p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Uprawnieni Wnioskodawcy: </a:t>
            </a:r>
            <a:r>
              <a:rPr lang="pl-PL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przedsiębiorstwa, osoby fizyczne, NGO, jednostki sektora finansów publicznych</a:t>
            </a:r>
          </a:p>
          <a:p>
            <a:pPr algn="ctr"/>
            <a:r>
              <a:rPr lang="pl-PL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Planowany limit środków na konkurs: 1 071 615,00 zł</a:t>
            </a:r>
          </a:p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Maksymalna kwota dofinansowania: </a:t>
            </a:r>
          </a:p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300 000,00 zł na jednego wnioskodawcę.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Intensywność wsparcia: do 85% kosztów kwalifikowalnych w przypadku, gdy wnioskodawca spełnia warunki określone w art. 95 ust. 3 lit. b Rozporządzenia nr 508/2014.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Maksymalny czas realizacji projektu: 18 miesięcy.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Forma wsparcia: dofinansowanie.</a:t>
            </a:r>
          </a:p>
          <a:p>
            <a:pPr algn="ctr"/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FA4DF9E4-CEE2-4B9C-8F93-F93E73C9C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1462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266867B-8724-46EC-A7E0-2D1CFB810E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484784"/>
            <a:ext cx="8568952" cy="4896544"/>
          </a:xfrm>
        </p:spPr>
        <p:txBody>
          <a:bodyPr>
            <a:normAutofit lnSpcReduction="10000"/>
          </a:bodyPr>
          <a:lstStyle/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Wsparcie dla przedsiębiorców </a:t>
            </a:r>
          </a:p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z Europejskiego Funduszu Morskiego i Rybackiego </a:t>
            </a:r>
          </a:p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 ramach naborów wniosków o dofinansowanie </a:t>
            </a:r>
          </a:p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planowanych do ogłoszenia w roku 2019 </a:t>
            </a:r>
          </a:p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przez </a:t>
            </a:r>
          </a:p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Rybacką Lokalną Grupę Działania </a:t>
            </a:r>
          </a:p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„Pojezierze Bytowskie”</a:t>
            </a:r>
          </a:p>
          <a:p>
            <a:pPr algn="ctr"/>
            <a:endParaRPr lang="pl-P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28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PLANOWANY TERMIN OGŁOSZENIA NABORÓW</a:t>
            </a:r>
          </a:p>
          <a:p>
            <a:pPr algn="ctr"/>
            <a:r>
              <a:rPr lang="pl-PL" sz="36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 –CZERWIEC 2019 R.</a:t>
            </a:r>
          </a:p>
        </p:txBody>
      </p:sp>
      <p:pic>
        <p:nvPicPr>
          <p:cNvPr id="5" name="Picture 2" descr="C:\Users\Biuro\Desktop\logo-rlgd.png">
            <a:extLst>
              <a:ext uri="{FF2B5EF4-FFF2-40B4-BE49-F238E27FC236}">
                <a16:creationId xmlns:a16="http://schemas.microsoft.com/office/drawing/2014/main" id="{40ACF9D8-F175-487F-A7EA-05AA725387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88640"/>
            <a:ext cx="1440160" cy="1195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19749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7119D3-C017-4EAF-AEBE-EC811165F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67744" y="487941"/>
            <a:ext cx="5284068" cy="548640"/>
          </a:xfrm>
        </p:spPr>
        <p:txBody>
          <a:bodyPr/>
          <a:lstStyle/>
          <a:p>
            <a:r>
              <a:rPr lang="pl-PL" b="1" cap="none" dirty="0">
                <a:latin typeface="Arial" panose="020B0604020202020204" pitchFamily="34" charset="0"/>
                <a:cs typeface="Arial" panose="020B0604020202020204" pitchFamily="34" charset="0"/>
              </a:rPr>
              <a:t>Przedsięwzięcie 2.1.1.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E605027-9C0E-442F-9D15-2842A87090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512" y="1351088"/>
            <a:ext cx="8784976" cy="5391612"/>
          </a:xfrm>
        </p:spPr>
        <p:txBody>
          <a:bodyPr>
            <a:noAutofit/>
          </a:bodyPr>
          <a:lstStyle/>
          <a:p>
            <a:pPr algn="ctr"/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Przedsięwzięcie musi przyczyniać się do realizacji wskaźników:</a:t>
            </a:r>
          </a:p>
          <a:p>
            <a:pPr algn="ctr"/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(Wnioskodawca musi osiągnąć co najmniej jeden wskaźnik produktu oraz co najmniej jeden wskaźnik rezultatu):</a:t>
            </a:r>
          </a:p>
          <a:p>
            <a:r>
              <a:rPr lang="pl-PL" sz="1700" u="sng" dirty="0">
                <a:latin typeface="Arial" panose="020B0604020202020204" pitchFamily="34" charset="0"/>
                <a:cs typeface="Arial" panose="020B0604020202020204" pitchFamily="34" charset="0"/>
              </a:rPr>
              <a:t>Rezultatu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Liczba utworzonych miejsc pracy (ogółem);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Wzrost liczby osób dobrze oceniających stan środowiska na terenie RLGD PB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Wzrost liczby turystów odwiedzających obszar RLGD PB</a:t>
            </a:r>
          </a:p>
          <a:p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 oraz</a:t>
            </a:r>
          </a:p>
          <a:p>
            <a:r>
              <a:rPr lang="pl-PL" sz="1700" u="sng" dirty="0">
                <a:latin typeface="Arial" panose="020B0604020202020204" pitchFamily="34" charset="0"/>
                <a:cs typeface="Arial" panose="020B0604020202020204" pitchFamily="34" charset="0"/>
              </a:rPr>
              <a:t>Produktu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Liczba projektów dot. pozostałego obszaru -ochrony, poprawy środowiska i jego elementów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Liczba operacji  ukierunkowanych na odtworzenie pierwotnego stanu środowiska naturalnego, </a:t>
            </a:r>
            <a:r>
              <a:rPr lang="pl-PL" sz="1700" dirty="0" err="1">
                <a:latin typeface="Arial" panose="020B0604020202020204" pitchFamily="34" charset="0"/>
                <a:cs typeface="Arial" panose="020B0604020202020204" pitchFamily="34" charset="0"/>
              </a:rPr>
              <a:t>renaturyzację</a:t>
            </a: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 zbiorników wodnych zniszczonych w procesie eutrofizacji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700" dirty="0">
                <a:latin typeface="Arial" panose="020B0604020202020204" pitchFamily="34" charset="0"/>
                <a:cs typeface="Arial" panose="020B0604020202020204" pitchFamily="34" charset="0"/>
              </a:rPr>
              <a:t>Liczba operacji  służących poprawie małej retencji i wytwarzaniu odnawialnych źródeł energii. </a:t>
            </a:r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8BFD2598-61CE-400D-B287-18B859C966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48859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BD65EC8B-61C0-419D-9BEF-C911835272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7784" y="365760"/>
            <a:ext cx="5716116" cy="548640"/>
          </a:xfrm>
        </p:spPr>
        <p:txBody>
          <a:bodyPr/>
          <a:lstStyle/>
          <a:p>
            <a:r>
              <a:rPr lang="pl-PL" b="1" cap="none" dirty="0">
                <a:latin typeface="Arial" panose="020B0604020202020204" pitchFamily="34" charset="0"/>
                <a:cs typeface="Arial" panose="020B0604020202020204" pitchFamily="34" charset="0"/>
              </a:rPr>
              <a:t>Przedsięwzięcie 2.1.1.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89D8F8D-61A6-406A-AC82-1BF5F6FD9E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138" y="1484784"/>
            <a:ext cx="8496944" cy="5007456"/>
          </a:xfrm>
        </p:spPr>
        <p:txBody>
          <a:bodyPr>
            <a:normAutofit/>
          </a:bodyPr>
          <a:lstStyle/>
          <a:p>
            <a:pPr marL="0" indent="0"/>
            <a:r>
              <a:rPr lang="pl-PL" sz="18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Warunki otrzymania wsparcia: do otrzymania wsparcia kwalifikuje się wnioskodawca, który: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Złożył wniosek w miejscu i terminie wskazanym w ogłoszeniu.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Wniosek jest zgodny z zakresem tematycznym, który został wskazany w ogłoszeniu o naborze.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Wniosek wykazuje zgodność kryteriami zgodności operacji zawartymi w Lokalnej Strategii Rozwoju dla działania.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Operacja jest zgodna z Programem Operacyjnym Rybactwo i Morze 2014-2020 - Operacja przyczyni się do osiągnięcia celu </a:t>
            </a:r>
            <a:r>
              <a:rPr lang="pl-PL" sz="1800" i="1" dirty="0">
                <a:latin typeface="Arial" panose="020B0604020202020204" pitchFamily="34" charset="0"/>
                <a:cs typeface="Arial" panose="020B0604020202020204" pitchFamily="34" charset="0"/>
              </a:rPr>
              <a:t>Wspieranie i wykorzystywanie atutów środowiska na obszarach rybackich i obszarach akwakultury, w tym operacje na rzecz łagodzenia zmiany klimatu</a:t>
            </a: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 Programu Operacyjnego Rybactwo i Morze 2014-2020.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1800" dirty="0">
                <a:latin typeface="Arial" panose="020B0604020202020204" pitchFamily="34" charset="0"/>
                <a:cs typeface="Arial" panose="020B0604020202020204" pitchFamily="34" charset="0"/>
              </a:rPr>
              <a:t>Lokalizacja operacji znajduje się na obszarze gmin objętych LSR (z wyłączeniem projektów promocyjnych i edukacyjnych): Borzytuchom, Bytów, Czarna Dąbrówka, Dębnica Kaszubska, Kołczygłowy, Miastko, Parchowo, Potęgowo, Studzienice, Trzebielino, Tuchomie.</a:t>
            </a:r>
          </a:p>
          <a:p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BA7637E9-2040-4CC9-99E4-EA4645B2A0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0662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DDECC5A5-E3CA-47ED-8FA2-D08855149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79712" y="487941"/>
            <a:ext cx="5644108" cy="548640"/>
          </a:xfrm>
        </p:spPr>
        <p:txBody>
          <a:bodyPr/>
          <a:lstStyle/>
          <a:p>
            <a:r>
              <a:rPr lang="pl-PL" b="1" cap="none" dirty="0">
                <a:latin typeface="Arial" panose="020B0604020202020204" pitchFamily="34" charset="0"/>
                <a:cs typeface="Arial" panose="020B0604020202020204" pitchFamily="34" charset="0"/>
              </a:rPr>
              <a:t>Przedsięwzięcie 2.1.1.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7FE8EE60-87D7-4E4B-9A50-7BE91B7DDA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524" y="1551044"/>
            <a:ext cx="8568952" cy="52807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Wnioskowana kwota pomocy na realizację operacji mieści się w limicie środków finansowych na jednego wnioskodawcę, który w ramach realizacji Programu wynosi 300 000 zł na jednego wnioskodawcę w okresie realizacji Programu.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Wniosek osiągnął minimalny próg punktowy, aby projekt mógł być rozpatrywany, tj. uzyskał minimum 30% maksymalnej liczby możliwych do uzyskania punktów pod kątem lokalnych kryteriów wyboru (tj. 15 pkt.).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Realizacja operacji przyczyni się do realizacji celów ogólnych i szczegółowych LSR, przez osiąganie zaplanowanych dla danego zakresu wsparcia wskaźników.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Podmiot ubiegający się o wsparcie spełnia warunki w zakresie określonym w § 6 p. 2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Rozporządzenia Ministra Gospodarki Morskiej i Żeglugi Śródlądowej w sprawie szczegółowych warunków i trybu przyznawania, wypłaty i zwrotu pomocy finansowej na realizację operacji w ramach działań wsparcie przygotowawcze i realizacja lokalnych strategii rozwoju kierowanych przez społeczność, w tym koszty bieżące i aktywizacja, objętych Priorytetem 4. Zwiększenie zatrudnienia i spójności terytorialnej, zawartym w Programie Operacyjnym „Rybactwo i Morze”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Wnioskodawca złożył wszystkie obligatoryjne dokumenty zgodnie z „Wykazem dokumentów umożliwiających dokonanie oceny i wyboru operacji przez RLGD, które należy dołączyć do wniosku o dofinansowanie.</a:t>
            </a:r>
          </a:p>
          <a:p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49DF604F-C253-4195-B6D4-9E7D11B60E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59804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DCB8C24-D1AE-45E1-8B0D-9C77317318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4776644"/>
          </a:xfrm>
        </p:spPr>
        <p:txBody>
          <a:bodyPr>
            <a:normAutofit lnSpcReduction="10000"/>
          </a:bodyPr>
          <a:lstStyle/>
          <a:p>
            <a:pPr algn="ctr"/>
            <a:endParaRPr lang="pl-PL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pl-PL" sz="5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5400" dirty="0">
                <a:latin typeface="Arial" panose="020B0604020202020204" pitchFamily="34" charset="0"/>
                <a:cs typeface="Arial" panose="020B0604020202020204" pitchFamily="34" charset="0"/>
              </a:rPr>
              <a:t>Dziękuję za uwagę</a:t>
            </a:r>
          </a:p>
          <a:p>
            <a:pPr algn="ctr"/>
            <a:r>
              <a:rPr lang="pl-PL" sz="5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www.rlgd-pb.pl</a:t>
            </a:r>
            <a:endParaRPr lang="pl-PL" sz="5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pl-PL" dirty="0"/>
          </a:p>
        </p:txBody>
      </p:sp>
      <p:pic>
        <p:nvPicPr>
          <p:cNvPr id="6" name="Picture 2" descr="C:\Users\Biuro\Desktop\logo-rlgd.png">
            <a:extLst>
              <a:ext uri="{FF2B5EF4-FFF2-40B4-BE49-F238E27FC236}">
                <a16:creationId xmlns:a16="http://schemas.microsoft.com/office/drawing/2014/main" id="{0CDB05A8-6FA4-4A3C-8569-7B61C1360F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824" y="836712"/>
            <a:ext cx="3312368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01017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E35C1F09-0A6A-4AA2-926C-02163502A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365760"/>
            <a:ext cx="6264696" cy="54864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59A8621-CCEE-4E8B-A801-4F86DC8846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138" y="1522772"/>
            <a:ext cx="8556342" cy="4969468"/>
          </a:xfrm>
        </p:spPr>
        <p:txBody>
          <a:bodyPr>
            <a:normAutofit/>
          </a:bodyPr>
          <a:lstStyle/>
          <a:p>
            <a:pPr marL="0" indent="0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Przedsięwzięcie 1.1.1. </a:t>
            </a:r>
          </a:p>
          <a:p>
            <a:pPr marL="0" indent="0"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Tworzenie nowych miejsc pracy w tym tworzenie nowych podmiotów gospodarczych lub utrzymanie miejsc pracy na obszarze RLGD PB</a:t>
            </a:r>
          </a:p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Uprawnieni Wnioskodawcy: </a:t>
            </a:r>
            <a:r>
              <a:rPr lang="pl-PL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przedsiębiorstwa, osoby fizyczne</a:t>
            </a:r>
          </a:p>
          <a:p>
            <a:pPr algn="ctr"/>
            <a:r>
              <a:rPr lang="pl-PL" sz="22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Planowany limit środków na konkurs: 398 363,00 zł</a:t>
            </a:r>
          </a:p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Maksymalna kwota dofinansowania: </a:t>
            </a:r>
          </a:p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300 000,00 zł na jednego wnioskodawcę.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Intensywność wsparcia: do 50% kosztów kwalifikowalnych.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Maksymalny czas realizacji projektu: 18 miesięcy.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Forma wsparcia: dofinansowanie.</a:t>
            </a:r>
          </a:p>
          <a:p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C:\Users\Biuro\Desktop\logo-rlgd.png">
            <a:extLst>
              <a:ext uri="{FF2B5EF4-FFF2-40B4-BE49-F238E27FC236}">
                <a16:creationId xmlns:a16="http://schemas.microsoft.com/office/drawing/2014/main" id="{223B7349-F1CE-4477-BD6C-08A3D4092B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161831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6E62BE8-B7D3-4838-ACE9-2BC6D7971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35696" y="418376"/>
            <a:ext cx="6436196" cy="548640"/>
          </a:xfrm>
        </p:spPr>
        <p:txBody>
          <a:bodyPr/>
          <a:lstStyle/>
          <a:p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pl-PL" sz="2400" b="1" cap="none" dirty="0">
                <a:latin typeface="Arial" panose="020B0604020202020204" pitchFamily="34" charset="0"/>
                <a:cs typeface="Arial" panose="020B0604020202020204" pitchFamily="34" charset="0"/>
              </a:rPr>
              <a:t>Przedsięwzięcie 1.1.1. </a:t>
            </a:r>
            <a:b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02315AC4-39F7-4134-A13F-A358AF56F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0918" y="1466388"/>
            <a:ext cx="8496944" cy="4698916"/>
          </a:xfrm>
        </p:spPr>
        <p:txBody>
          <a:bodyPr>
            <a:normAutofit fontScale="92500"/>
          </a:bodyPr>
          <a:lstStyle/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Przedsięwzięcie musi przyczyniać się do realizacji wskaźników:</a:t>
            </a:r>
          </a:p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(Wnioskodawca musi osiągnąć co najmniej jeden wskaźnik produktu oraz co najmniej jeden wskaźnik rezultatu):</a:t>
            </a:r>
          </a:p>
          <a:p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Rezultatu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Liczba utworzonych miejsc pracy (ogółem);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Liczba utrzymanych miejsc pracy (ogółem);</a:t>
            </a: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 oraz</a:t>
            </a:r>
          </a:p>
          <a:p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Produktu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Liczba operacji polegających na utworzeniu nowego przedsiębiorstwa;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Liczba operacji polegających na rozwoju istniejącego przedsiębiorstwa.</a:t>
            </a:r>
          </a:p>
          <a:p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C0D5962A-A62E-4BAE-B3B0-DD7087EF65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77656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54E14575-5F56-4C10-BE85-A66F80D934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6298" y="487942"/>
            <a:ext cx="6468110" cy="548640"/>
          </a:xfrm>
        </p:spPr>
        <p:txBody>
          <a:bodyPr/>
          <a:lstStyle/>
          <a:p>
            <a:r>
              <a:rPr lang="pl-PL" b="1" cap="none" dirty="0">
                <a:latin typeface="Arial" panose="020B0604020202020204" pitchFamily="34" charset="0"/>
                <a:cs typeface="Arial" panose="020B0604020202020204" pitchFamily="34" charset="0"/>
              </a:rPr>
              <a:t>Przedsięwzięcie 1.1.1.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35B56146-62EF-4D8F-AFA0-FA2D2E671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1340768"/>
            <a:ext cx="8568952" cy="5151472"/>
          </a:xfrm>
        </p:spPr>
        <p:txBody>
          <a:bodyPr>
            <a:normAutofit fontScale="85000" lnSpcReduction="10000"/>
          </a:bodyPr>
          <a:lstStyle/>
          <a:p>
            <a:pPr marL="0" indent="0"/>
            <a:r>
              <a:rPr lang="pl-PL" sz="17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Warunki otrzymania wsparcia: do otrzymania wsparcia kwalifikuje się wnioskodawca, który: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Złożył wniosek w miejscu i terminie wskazanym w ogłoszeniu.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Wniosek jest zgodny z zakresem tematycznym, który został wskazany w ogłoszeniu o naborze.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Wniosek wykazuje zgodność kryteriami zgodności operacji zawartymi w Lokalnej Strategii Rozwoju.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Operacja jest zgodna z Programem Operacyjnym Rybactwo i Morze 2014-2020 - Operacja przyczyni się do osiągnięcia celu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Wspieranie różnicowania działalności w ramach rybołówstwa przemysłowego i poza nim, wspieranie uczenia się przez całe życie i tworzenie miejsc pracy na obszarach rybackich i obszarach akwakultury Programu Operacyjnego Rybactwo i Morze 2014-2020.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Lokalizacja operacji znajduje się na obszarze gmin objętych LSR (z wyłączeniem projektów promocyjnych i edukacyjnych): Borzytuchom, Bytów, Czarna Dąbrówka, Dębnica Kaszubska, Kołczygłowy, Miastko, Parchowo, Potęgowo, Studzienice, Trzebielino, Tuchomie.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Operacja kwalifikująca się do uzyskania wsparcia: w ramach Przedsięwzięcia 1.1.1.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Tworzenie nowych miejsc pracy w tym tworzenie nowych podmiotów gospodarczych lub utrzymanie miejsc pracy na obszarze LGD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kwalifikuje się operacja, która zakłada utworzenie lub utrzymanie przez co najmniej 3 lata od dnia wypłaty płatności końcowej co najmniej jednego miejsca pracy w przeliczeniu na pełne etaty  i jest to uzasadnione zakresem realizacji operacji, a osoba, dla której zostanie utworzone to miejsce pracy, zostanie zatrudniona na podstawie umowy o pracę lub spółdzielczej umowy o pracę lub podejmie działalność gospodarczą we własnym imieniu w rozumieniu przepisów o swobodzie działalności gospodarczej.</a:t>
            </a:r>
          </a:p>
          <a:p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666D457F-D23A-470A-B894-CB45507F83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5982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F2A72C0-B749-4BA4-B416-09D6BE8B28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704" y="365760"/>
            <a:ext cx="6436196" cy="830992"/>
          </a:xfrm>
        </p:spPr>
        <p:txBody>
          <a:bodyPr/>
          <a:lstStyle/>
          <a:p>
            <a:r>
              <a:rPr lang="pl-PL" b="1" cap="none" dirty="0">
                <a:latin typeface="Arial" panose="020B0604020202020204" pitchFamily="34" charset="0"/>
                <a:cs typeface="Arial" panose="020B0604020202020204" pitchFamily="34" charset="0"/>
              </a:rPr>
              <a:t>Przedsięwzięcie 1.1.1.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678E6799-6BFA-468D-ABC0-89D0878A96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484784"/>
            <a:ext cx="8280920" cy="4824536"/>
          </a:xfrm>
        </p:spPr>
        <p:txBody>
          <a:bodyPr>
            <a:normAutofit lnSpcReduction="10000"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Wnioskowana kwota pomocy na realizację operacji mieści się w limicie środków finansowych na jednego wnioskodawcę, który w ramach realizacji Programu wynosi 300 000 zł w okresie realizacji Programu.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Wniosek osiągnął minimalny próg punktowy, aby projekt mógł być rozpatrywany, tj. uzyskał minimum 30% maksymalnej liczby możliwych do uzyskania punktów pod kątem lokalnych kryteriów wyboru (tj. 15 pkt.).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Realizacja operacji przyczyni się do realizacji celów ogólnych i szczegółowych LSR, przez osiąganie zaplanowanych dla danego zakresu wsparcia wskaźników.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Podmiot ubiegający się o wsparcie spełnia warunki w zakresie określonym w § 5 p. 2 lit. a-b 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Rozporządzenia Ministra Gospodarki Morskiej i Żeglugi Śródlądowej zmieniającego Rozporządzenie w sprawie szczegółowych warunków i trybu przyznawania, wypłaty i zwrotu pomocy finansowej na realizację operacji w ramach działań wsparcie przygotowawcze i realizacja lokalnych strategii rozwoju kierowanych przez społeczność, w tym koszty bieżące i aktywizacja, objętych Priorytetem 4. Zwiększenie zatrudnienia i spójności terytorialnej, zawartym w Programie Operacyjnym „Rybactwo i Morze”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Wnioskodawca złożył wszystkie obligatoryjne dokumenty zgodnie z „Wykazem dokumentów umożliwiających dokonanie oceny i wyboru operacji przez RLGD”, które należy dołączyć do wniosku o dofinansowanie.</a:t>
            </a:r>
          </a:p>
          <a:p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9CD61DA5-C161-4E77-9710-B2E24E24D8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636245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57B3A38-BD4D-4377-B41B-EC156D6F2C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5776" y="365760"/>
            <a:ext cx="5788124" cy="548640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00756C6-3E1B-4B14-BF3D-080DCA7B14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1340768"/>
            <a:ext cx="8496944" cy="5151472"/>
          </a:xfrm>
        </p:spPr>
        <p:txBody>
          <a:bodyPr>
            <a:normAutofit fontScale="92500"/>
          </a:bodyPr>
          <a:lstStyle/>
          <a:p>
            <a:r>
              <a:rPr lang="pl-PL" sz="2600" dirty="0">
                <a:latin typeface="Arial" panose="020B0604020202020204" pitchFamily="34" charset="0"/>
                <a:cs typeface="Arial" panose="020B0604020202020204" pitchFamily="34" charset="0"/>
              </a:rPr>
              <a:t>Przedsięwzięcia 1.1.2.</a:t>
            </a:r>
          </a:p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Wspieranie rozwoju lub przebranżowienia istniejących podmiotów rybackich</a:t>
            </a:r>
          </a:p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Uprawnieni Wnioskodawcy: </a:t>
            </a:r>
            <a:r>
              <a:rPr lang="pl-PL" sz="2400" dirty="0">
                <a:solidFill>
                  <a:srgbClr val="C00000"/>
                </a:solidFill>
              </a:rPr>
              <a:t>przedsiębiorstwo wykonujące działalność w sektorze rybactwa lub osoby fizyczne wykonujące działalność w sektorze rybactwa</a:t>
            </a:r>
            <a:endParaRPr lang="pl-PL" sz="24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pl-PL" sz="2400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Planowany limit środków na konkurs: 366 500,00 zł</a:t>
            </a:r>
          </a:p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Maksymalna kwota dofinansowania: </a:t>
            </a:r>
          </a:p>
          <a:p>
            <a:pPr algn="ctr"/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300 000,00 zł na jednego wnioskodawcę.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Intensywność wsparcia: do 50% kosztów kwalifikowalnych.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Maksymalny czas realizacji projektu: 18 miesięcy.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400" dirty="0">
                <a:latin typeface="Arial" panose="020B0604020202020204" pitchFamily="34" charset="0"/>
                <a:cs typeface="Arial" panose="020B0604020202020204" pitchFamily="34" charset="0"/>
              </a:rPr>
              <a:t>Forma wsparcia: dofinansowanie.</a:t>
            </a:r>
          </a:p>
          <a:p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070A4FEA-3EC7-4781-9F43-AA8B5F1A84A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85150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6BE38205-B9C4-40FA-BFB3-D36A13155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7704" y="365760"/>
            <a:ext cx="6436196" cy="758984"/>
          </a:xfrm>
        </p:spPr>
        <p:txBody>
          <a:bodyPr/>
          <a:lstStyle/>
          <a:p>
            <a:r>
              <a:rPr lang="pl-PL" b="1" cap="none" dirty="0">
                <a:latin typeface="Arial" panose="020B0604020202020204" pitchFamily="34" charset="0"/>
                <a:cs typeface="Arial" panose="020B0604020202020204" pitchFamily="34" charset="0"/>
              </a:rPr>
              <a:t>Przedsięwzięcie 1.1.2.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3FA3514-033C-482D-925E-AC1B7A91E0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484784"/>
            <a:ext cx="8208912" cy="4752528"/>
          </a:xfrm>
        </p:spPr>
        <p:txBody>
          <a:bodyPr>
            <a:normAutofit lnSpcReduction="10000"/>
          </a:bodyPr>
          <a:lstStyle/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Przedsięwzięcie musi przyczyniać się do realizacji wskaźników:</a:t>
            </a:r>
          </a:p>
          <a:p>
            <a:pPr algn="ctr"/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(Wnioskodawca musi osiągnąć co najmniej jeden wskaźnik produktu oraz co najmniej jeden wskaźnik rezultatu):</a:t>
            </a:r>
          </a:p>
          <a:p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Rezultatu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Liczba utworzonych miejsc pracy (ogółem);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Liczba utrzymanych miejsc pracy (ogółem);</a:t>
            </a:r>
          </a:p>
          <a:p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 oraz</a:t>
            </a:r>
          </a:p>
          <a:p>
            <a:r>
              <a:rPr lang="pl-PL" sz="2200" u="sng" dirty="0">
                <a:latin typeface="Arial" panose="020B0604020202020204" pitchFamily="34" charset="0"/>
                <a:cs typeface="Arial" panose="020B0604020202020204" pitchFamily="34" charset="0"/>
              </a:rPr>
              <a:t>Produktu</a:t>
            </a: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Liczba operacji ukierunkowanych na innowacje;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sz="2200" dirty="0">
                <a:latin typeface="Arial" panose="020B0604020202020204" pitchFamily="34" charset="0"/>
                <a:cs typeface="Arial" panose="020B0604020202020204" pitchFamily="34" charset="0"/>
              </a:rPr>
              <a:t>Liczba operacji polegających na rozwoju istniejącego przedsiębiorstwa.</a:t>
            </a:r>
          </a:p>
          <a:p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ADD58071-C458-4715-BB5F-C012F727CA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55148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8FD255E-38DA-4D12-BBFC-493F526FFA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83768" y="365760"/>
            <a:ext cx="5860132" cy="548640"/>
          </a:xfrm>
        </p:spPr>
        <p:txBody>
          <a:bodyPr/>
          <a:lstStyle/>
          <a:p>
            <a:r>
              <a:rPr lang="pl-PL" b="1" cap="none" dirty="0">
                <a:latin typeface="Arial" panose="020B0604020202020204" pitchFamily="34" charset="0"/>
                <a:cs typeface="Arial" panose="020B0604020202020204" pitchFamily="34" charset="0"/>
              </a:rPr>
              <a:t>Przedsięwzięcie 1.1.2.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8C202B-9040-4FD1-ABF6-804284E3B3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340768"/>
            <a:ext cx="8352928" cy="5391612"/>
          </a:xfrm>
        </p:spPr>
        <p:txBody>
          <a:bodyPr>
            <a:normAutofit fontScale="92500" lnSpcReduction="20000"/>
          </a:bodyPr>
          <a:lstStyle/>
          <a:p>
            <a:pPr marL="0" indent="0"/>
            <a:r>
              <a:rPr lang="pl-PL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Warunki otrzymania wsparcia: do otrzymania wsparcia kwalifikuje się wnioskodawca, który: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Złożył wniosek w miejscu i terminie wskazanym w ogłoszeniu.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Wniosek jest zgodny z zakresem tematycznym, który został wskazany w ogłoszeniu o naborze.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Wniosek wykazuje zgodność kryteriami zgodności operacji zawartymi w Lokalnej Strategii Rozwoju.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Operacja jest zgodna z Programem Operacyjnym Rybactwo i Morze 2014-2020 - Operacja przyczyni się do osiągnięcia celu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Wspieranie różnicowania działalności w ramach rybołówstwa przemysłowego i poza nim, wspieranie uczenia się przez całe życie i tworzenie miejsc pracy na obszarach rybackich i obszarach akwakultury Programu Operacyjnego Rybactwo i Morze 2014-2020.</a:t>
            </a:r>
            <a:endParaRPr lang="pl-PL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Lokalizacja operacji znajduje się na obszarze gmin objętych LSR (z wyłączeniem projektów promocyjnych i edukacyjnych): Borzytuchom, Bytów, Czarna Dąbrówka, Dębnica Kaszubska, Kołczygłowy, Miastko, Parchowo, Potęgowo, Studzienice, Trzebielino, Tuchomie.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Operacja kwalifikująca się do uzyskania wsparcia: w ramach Przedsięwzięcia 1.1.2. </a:t>
            </a:r>
            <a:r>
              <a:rPr lang="pl-PL" i="1" dirty="0">
                <a:latin typeface="Arial" panose="020B0604020202020204" pitchFamily="34" charset="0"/>
                <a:cs typeface="Arial" panose="020B0604020202020204" pitchFamily="34" charset="0"/>
              </a:rPr>
              <a:t>Wspieranie rozwoju lub przebranżowienie istniejących podmiotów rybackich</a:t>
            </a:r>
            <a:r>
              <a:rPr lang="pl-PL" dirty="0">
                <a:latin typeface="Arial" panose="020B0604020202020204" pitchFamily="34" charset="0"/>
                <a:cs typeface="Arial" panose="020B0604020202020204" pitchFamily="34" charset="0"/>
              </a:rPr>
              <a:t> kwalifikuje się operacja, która zakłada utworzenie lub utrzymanie przez co najmniej 3 lata od dnia wypłaty płatności końcowej co najmniej jednego miejsca pracy w przeliczeniu na pełne etaty  i jest to uzasadnione zakresem realizacji operacji, a osoba, dla której zostanie utworzone to miejsce pracy, zostanie zatrudniona na podstawie umowy o pracę lub spółdzielczej umowy o pracę lub podejmie działalność gospodarczą we własnym imieniu w rozumieniu przepisów o swobodzie działalności gospodarczej.</a:t>
            </a:r>
          </a:p>
          <a:p>
            <a:endParaRPr lang="pl-PL" dirty="0"/>
          </a:p>
        </p:txBody>
      </p:sp>
      <p:pic>
        <p:nvPicPr>
          <p:cNvPr id="4" name="Picture 2" descr="C:\Users\Biuro\Desktop\logo-rlgd.png">
            <a:extLst>
              <a:ext uri="{FF2B5EF4-FFF2-40B4-BE49-F238E27FC236}">
                <a16:creationId xmlns:a16="http://schemas.microsoft.com/office/drawing/2014/main" id="{F904E39B-B8B2-4E6C-AAEA-7D81F0FAE8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6138" y="183755"/>
            <a:ext cx="1355542" cy="11570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422695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ąty">
  <a:themeElements>
    <a:clrScheme name="Niestandardowy 6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BCEBFC"/>
      </a:accent1>
      <a:accent2>
        <a:srgbClr val="0578A2"/>
      </a:accent2>
      <a:accent3>
        <a:srgbClr val="08A1D9"/>
      </a:accent3>
      <a:accent4>
        <a:srgbClr val="91DEFA"/>
      </a:accent4>
      <a:accent5>
        <a:srgbClr val="C8EEFC"/>
      </a:accent5>
      <a:accent6>
        <a:srgbClr val="506E94"/>
      </a:accent6>
      <a:hlink>
        <a:srgbClr val="E8F8FE"/>
      </a:hlink>
      <a:folHlink>
        <a:srgbClr val="969696"/>
      </a:folHlink>
    </a:clrScheme>
    <a:fontScheme name="Kąty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ą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3215</TotalTime>
  <Words>1898</Words>
  <Application>Microsoft Office PowerPoint</Application>
  <PresentationFormat>Pokaz na ekranie (4:3)</PresentationFormat>
  <Paragraphs>192</Paragraphs>
  <Slides>23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23</vt:i4>
      </vt:variant>
    </vt:vector>
  </HeadingPairs>
  <TitlesOfParts>
    <vt:vector size="29" baseType="lpstr">
      <vt:lpstr>Arial</vt:lpstr>
      <vt:lpstr>Calibri</vt:lpstr>
      <vt:lpstr>Franklin Gothic Book</vt:lpstr>
      <vt:lpstr>Franklin Gothic Medium</vt:lpstr>
      <vt:lpstr>Wingdings</vt:lpstr>
      <vt:lpstr>Kąty</vt:lpstr>
      <vt:lpstr>Rybacka Lokalna  Grupa Działania „Pojezierze Bytowskie” 77-116 Czarna Dąbrówka Łupawsko 12 www.rlgd-pb.pl tel. 59 822 12 50  e-mail: biuro@rlgd-pb.pl</vt:lpstr>
      <vt:lpstr>Prezentacja programu PowerPoint</vt:lpstr>
      <vt:lpstr>Prezentacja programu PowerPoint</vt:lpstr>
      <vt:lpstr> Przedsięwzięcie 1.1.1.  </vt:lpstr>
      <vt:lpstr>Przedsięwzięcie 1.1.1.</vt:lpstr>
      <vt:lpstr>Przedsięwzięcie 1.1.1.</vt:lpstr>
      <vt:lpstr>Prezentacja programu PowerPoint</vt:lpstr>
      <vt:lpstr>Przedsięwzięcie 1.1.2.</vt:lpstr>
      <vt:lpstr>Przedsięwzięcie 1.1.2.</vt:lpstr>
      <vt:lpstr>Przedsięwzięcie 1.1.2.</vt:lpstr>
      <vt:lpstr>Prezentacja programu PowerPoint</vt:lpstr>
      <vt:lpstr>Przedsięwzięcie 1.2.1.</vt:lpstr>
      <vt:lpstr>Przedsięwzięcie 1.2.1.</vt:lpstr>
      <vt:lpstr>Przedsięwzięcie 1.2.1.</vt:lpstr>
      <vt:lpstr>Prezentacja programu PowerPoint</vt:lpstr>
      <vt:lpstr>Przedsięwzięcie 1.2.2.</vt:lpstr>
      <vt:lpstr>Przedsięwzięcie 1.2.2.</vt:lpstr>
      <vt:lpstr>Przedsięwzięcie 1.2.2.</vt:lpstr>
      <vt:lpstr>Prezentacja programu PowerPoint</vt:lpstr>
      <vt:lpstr>Przedsięwzięcie 2.1.1.</vt:lpstr>
      <vt:lpstr>Przedsięwzięcie 2.1.1.</vt:lpstr>
      <vt:lpstr>Przedsięwzięcie 2.1.1.</vt:lpstr>
      <vt:lpstr>Prezentacja programu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Rybacka Lokalna Grupa Działania „Pojezierze Bytowskie” 2016 r.</dc:title>
  <dc:creator>Biuro</dc:creator>
  <cp:lastModifiedBy>Dyrektor RLGD-PB</cp:lastModifiedBy>
  <cp:revision>207</cp:revision>
  <cp:lastPrinted>2018-11-28T07:55:38Z</cp:lastPrinted>
  <dcterms:created xsi:type="dcterms:W3CDTF">2017-03-06T11:41:35Z</dcterms:created>
  <dcterms:modified xsi:type="dcterms:W3CDTF">2019-02-27T22:45:58Z</dcterms:modified>
</cp:coreProperties>
</file>